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F8B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7719EC-67E8-42C6-A0E8-DB190847008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6C9B6E-8115-4847-ADE7-867B536CB5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7719EC-67E8-42C6-A0E8-DB190847008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6C9B6E-8115-4847-ADE7-867B536CB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7719EC-67E8-42C6-A0E8-DB190847008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6C9B6E-8115-4847-ADE7-867B536CB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7719EC-67E8-42C6-A0E8-DB190847008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6C9B6E-8115-4847-ADE7-867B536CB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7719EC-67E8-42C6-A0E8-DB190847008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6C9B6E-8115-4847-ADE7-867B536CB5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7719EC-67E8-42C6-A0E8-DB190847008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6C9B6E-8115-4847-ADE7-867B536CB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7719EC-67E8-42C6-A0E8-DB190847008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6C9B6E-8115-4847-ADE7-867B536CB5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7719EC-67E8-42C6-A0E8-DB190847008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6C9B6E-8115-4847-ADE7-867B536CB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7719EC-67E8-42C6-A0E8-DB190847008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6C9B6E-8115-4847-ADE7-867B536CB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7719EC-67E8-42C6-A0E8-DB190847008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6C9B6E-8115-4847-ADE7-867B536CB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817719EC-67E8-42C6-A0E8-DB190847008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1D6C9B6E-8115-4847-ADE7-867B536CB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17719EC-67E8-42C6-A0E8-DB190847008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1D6C9B6E-8115-4847-ADE7-867B536CB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____________Microsoft_Office_PowerPoint2.pptx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5214950"/>
            <a:ext cx="7772400" cy="1532182"/>
          </a:xfrm>
        </p:spPr>
        <p:txBody>
          <a:bodyPr/>
          <a:lstStyle/>
          <a:p>
            <a:pPr algn="r"/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Нюдюрмагомедов А.Н., директор ЦСОТ им. </a:t>
            </a:r>
            <a:r>
              <a:rPr lang="ru-RU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С.М.Омарова</a:t>
            </a: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профессор</a:t>
            </a:r>
            <a:b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subTitle" idx="1"/>
          </p:nvPr>
        </p:nvSpPr>
        <p:spPr>
          <a:xfrm>
            <a:off x="642910" y="571480"/>
            <a:ext cx="7772400" cy="150876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Интерактивность как сущностная характеристика современного высшего образования</a:t>
            </a:r>
            <a:r>
              <a:rPr lang="ru-RU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4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72400" cy="9144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Сопровождение студентов в самостоятельной работе с информацией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FFC000"/>
                </a:solidFill>
              </a:rPr>
              <a:t>Стимулирующие </a:t>
            </a:r>
            <a:r>
              <a:rPr lang="ru-RU" sz="2800" b="1" dirty="0" smtClean="0">
                <a:solidFill>
                  <a:srgbClr val="FFC000"/>
                </a:solidFill>
              </a:rPr>
              <a:t>средства:</a:t>
            </a:r>
            <a:r>
              <a:rPr lang="ru-RU" sz="2800" dirty="0" smtClean="0">
                <a:solidFill>
                  <a:srgbClr val="FFC000"/>
                </a:solidFill>
              </a:rPr>
              <a:t>  </a:t>
            </a:r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000240"/>
            <a:ext cx="7772400" cy="4572000"/>
          </a:xfrm>
        </p:spPr>
        <p:txBody>
          <a:bodyPr>
            <a:normAutofit fontScale="6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ru-RU" sz="4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выделение сущности  знаний из  разного характера информации;</a:t>
            </a:r>
          </a:p>
          <a:p>
            <a:pPr>
              <a:buFont typeface="Arial" pitchFamily="34" charset="0"/>
              <a:buChar char="•"/>
            </a:pPr>
            <a:r>
              <a:rPr lang="ru-RU" sz="4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способы структурирования знаний;</a:t>
            </a:r>
          </a:p>
          <a:p>
            <a:pPr>
              <a:buFont typeface="Arial" pitchFamily="34" charset="0"/>
              <a:buChar char="•"/>
            </a:pPr>
            <a:r>
              <a:rPr lang="ru-RU" sz="4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создание собственных ассоциаций по словесному или видеоматериалу;</a:t>
            </a:r>
          </a:p>
          <a:p>
            <a:pPr>
              <a:buFont typeface="Arial" pitchFamily="34" charset="0"/>
              <a:buChar char="•"/>
            </a:pPr>
            <a:r>
              <a:rPr lang="ru-RU" sz="42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тьюторское</a:t>
            </a:r>
            <a:r>
              <a:rPr lang="ru-RU" sz="4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сопровождение работы студента  с информацией;</a:t>
            </a:r>
          </a:p>
          <a:p>
            <a:pPr>
              <a:buFont typeface="Arial" pitchFamily="34" charset="0"/>
              <a:buChar char="•"/>
            </a:pPr>
            <a:r>
              <a:rPr lang="ru-RU" sz="4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аргументирование </a:t>
            </a:r>
            <a:r>
              <a:rPr lang="ru-RU" sz="42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тезисно</a:t>
            </a:r>
            <a:r>
              <a:rPr lang="ru-RU" sz="4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представленного учебного материала;</a:t>
            </a:r>
          </a:p>
          <a:p>
            <a:pPr>
              <a:buFont typeface="Arial" pitchFamily="34" charset="0"/>
              <a:buChar char="•"/>
            </a:pPr>
            <a:r>
              <a:rPr lang="ru-RU" sz="4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способы развертывания и свертывания информации. </a:t>
            </a:r>
          </a:p>
          <a:p>
            <a:pPr>
              <a:buFont typeface="Arial" pitchFamily="34" charset="0"/>
              <a:buChar char="•"/>
            </a:pPr>
            <a:r>
              <a:rPr lang="ru-RU" sz="4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коллизии в научных исследованиях.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914400"/>
          </a:xfrm>
        </p:spPr>
        <p:txBody>
          <a:bodyPr/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FFC000"/>
                </a:solidFill>
              </a:rPr>
              <a:t>Виды технологий: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142984"/>
            <a:ext cx="7772400" cy="457200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14000" dirty="0" smtClean="0"/>
              <a:t>    </a:t>
            </a:r>
            <a:r>
              <a:rPr lang="ru-RU" sz="14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Тьюторское</a:t>
            </a:r>
            <a:r>
              <a:rPr lang="ru-RU" sz="14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сопровождение работы студентов со словарями, использование ассоциативных образов в смысловом понимании учебных текстов, тренинг в анимации, тренинг-импровизация, тренинг для тренеров, учебная конференция, блиц-опрос, модульно-рейтинговая технология, технология структурирования знаний, защита проектов, комплексная технология, ролевые занятия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772400" cy="9144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Групповое взаимодействие студентов между собой</a:t>
            </a:r>
            <a:r>
              <a:rPr lang="ru-RU" sz="2400" dirty="0" smtClean="0">
                <a:solidFill>
                  <a:srgbClr val="FFC000"/>
                </a:solidFill>
              </a:rPr>
              <a:t/>
            </a:r>
            <a:br>
              <a:rPr lang="ru-RU" sz="2400" dirty="0" smtClean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>Стимулирующие средства:</a:t>
            </a:r>
            <a:r>
              <a:rPr lang="ru-RU" sz="2400" dirty="0" smtClean="0">
                <a:solidFill>
                  <a:srgbClr val="FFC000"/>
                </a:solidFill>
              </a:rPr>
              <a:t>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500174"/>
            <a:ext cx="7772400" cy="485538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сотрудничество в общем задании; </a:t>
            </a:r>
          </a:p>
          <a:p>
            <a:pPr>
              <a:buFont typeface="Wingdings" pitchFamily="2" charset="2"/>
              <a:buChar char="§"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взаимная  поддержка в зависимой друг от друга общей деятельности; </a:t>
            </a:r>
          </a:p>
          <a:p>
            <a:pPr>
              <a:buFont typeface="Wingdings" pitchFamily="2" charset="2"/>
              <a:buChar char="§"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способность взять на себя ответственность за общее дело; </a:t>
            </a:r>
          </a:p>
          <a:p>
            <a:pPr>
              <a:buFont typeface="Wingdings" pitchFamily="2" charset="2"/>
              <a:buChar char="§"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управление  деятельностью других;      </a:t>
            </a:r>
          </a:p>
          <a:p>
            <a:pPr>
              <a:buFont typeface="Wingdings" pitchFamily="2" charset="2"/>
              <a:buChar char="§"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свободное высказывание и отстаивание своего мнения; </a:t>
            </a:r>
          </a:p>
          <a:p>
            <a:pPr>
              <a:buFont typeface="Wingdings" pitchFamily="2" charset="2"/>
              <a:buChar char="§"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сравнение и уточнение своего мнения  относительно мнений других:</a:t>
            </a:r>
          </a:p>
          <a:p>
            <a:pPr>
              <a:buFont typeface="Wingdings" pitchFamily="2" charset="2"/>
              <a:buChar char="§"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состязательность и критика других мнений; </a:t>
            </a:r>
          </a:p>
          <a:p>
            <a:pPr>
              <a:buFont typeface="Wingdings" pitchFamily="2" charset="2"/>
              <a:buChar char="§"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возможность самопрезентации.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72400" cy="914400"/>
          </a:xfrm>
        </p:spPr>
        <p:txBody>
          <a:bodyPr/>
          <a:lstStyle/>
          <a:p>
            <a:r>
              <a:rPr lang="ru-RU" sz="3400" b="1" dirty="0" smtClean="0">
                <a:solidFill>
                  <a:srgbClr val="FFC000"/>
                </a:solidFill>
              </a:rPr>
              <a:t>Виды технологий:</a:t>
            </a:r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928670"/>
            <a:ext cx="7772400" cy="45720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тьюторское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сопровождение работы студентов со словарями,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использование ассоциативных образов в смысловом понимании учебных текстов,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тренинг в анимации, тренинг-импровизация, тренинг для тренеров,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учебная конференция, блиц-опрос,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модульно-рейтинговая технология, технология структурирования знаний,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защита проектов, комплексная технология, ролевые занятия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772400" cy="714356"/>
          </a:xfrm>
        </p:spPr>
        <p:txBody>
          <a:bodyPr/>
          <a:lstStyle/>
          <a:p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FFC000"/>
                </a:solidFill>
              </a:rPr>
              <a:t>Проективные образовательные технологии</a:t>
            </a:r>
            <a:r>
              <a:rPr lang="ru-RU" sz="2800" dirty="0" smtClean="0">
                <a:solidFill>
                  <a:srgbClr val="FFC000"/>
                </a:solidFill>
              </a:rPr>
              <a:t/>
            </a:r>
            <a:br>
              <a:rPr lang="ru-RU" sz="2800" dirty="0" smtClean="0">
                <a:solidFill>
                  <a:srgbClr val="FFC000"/>
                </a:solidFill>
              </a:rPr>
            </a:b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5357826"/>
            <a:ext cx="7772400" cy="121444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C000"/>
                </a:solidFill>
              </a:rPr>
              <a:t>      </a:t>
            </a:r>
            <a:r>
              <a:rPr lang="ru-RU" sz="3800" b="1" dirty="0" smtClean="0">
                <a:solidFill>
                  <a:srgbClr val="FFC000"/>
                </a:solidFill>
              </a:rPr>
              <a:t>ПРОЕКТ -  это "пять П": </a:t>
            </a:r>
            <a:endParaRPr lang="ru-RU" sz="3800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ru-RU" sz="3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проблема - проектирование (планирование) - поиск информации - продукт - презентация </a:t>
            </a:r>
            <a:endParaRPr lang="ru-RU" sz="3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857224" y="1000108"/>
          <a:ext cx="7500990" cy="4179123"/>
        </p:xfrm>
        <a:graphic>
          <a:graphicData uri="http://schemas.openxmlformats.org/presentationml/2006/ole">
            <p:oleObj spid="_x0000_s23553" name="Презентация" r:id="rId3" imgW="4570654" imgH="3427562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772400" cy="1071570"/>
          </a:xfrm>
        </p:spPr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Стимулирующие средства:</a:t>
            </a:r>
            <a:r>
              <a:rPr lang="ru-RU" dirty="0" smtClean="0">
                <a:solidFill>
                  <a:srgbClr val="FFC000"/>
                </a:solidFill>
              </a:rPr>
              <a:t>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357298"/>
            <a:ext cx="7772400" cy="5069700"/>
          </a:xfrm>
        </p:spPr>
        <p:txBody>
          <a:bodyPr>
            <a:normAutofit fontScale="47500" lnSpcReduction="20000"/>
          </a:bodyPr>
          <a:lstStyle/>
          <a:p>
            <a:r>
              <a:rPr lang="ru-RU" sz="7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широкий диапазон возможностей;</a:t>
            </a:r>
          </a:p>
          <a:p>
            <a:r>
              <a:rPr lang="ru-RU" sz="7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поисковая работа по любому предмету;</a:t>
            </a:r>
          </a:p>
          <a:p>
            <a:r>
              <a:rPr lang="ru-RU" sz="7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самореализация студентов </a:t>
            </a:r>
          </a:p>
          <a:p>
            <a:r>
              <a:rPr lang="ru-RU" sz="7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развитие </a:t>
            </a:r>
            <a:r>
              <a:rPr lang="ru-RU" sz="76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коммуникативности</a:t>
            </a:r>
            <a:r>
              <a:rPr lang="ru-RU" sz="7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умение работать в группе;</a:t>
            </a:r>
          </a:p>
          <a:p>
            <a:r>
              <a:rPr lang="ru-RU" sz="7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возможность  учиться на собственном опыте;</a:t>
            </a:r>
          </a:p>
          <a:p>
            <a:r>
              <a:rPr lang="ru-RU" sz="7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удовлетворение  продуктом своей деятельности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772400" cy="914400"/>
          </a:xfrm>
        </p:spPr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Продукты проектов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02" y="1643026"/>
            <a:ext cx="8643998" cy="52149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WEB-сайт                             Видеофильм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Выставка                              Постановка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Газета, журнал                   Коллекция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Законопроект                     Игра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Модель                                   Костюм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Праздник                               Справочники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Учебное пособие               </a:t>
            </a:r>
            <a:r>
              <a:rPr lang="ru-RU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Мультимедийный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продукт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Социологический опрос       Оформление кабинета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772400" cy="9144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Интерактивные технологии дистанционного образования</a:t>
            </a:r>
            <a:r>
              <a:rPr lang="ru-RU" sz="2000" dirty="0" smtClean="0">
                <a:solidFill>
                  <a:srgbClr val="FFC000"/>
                </a:solidFill>
              </a:rPr>
              <a:t/>
            </a:r>
            <a:br>
              <a:rPr lang="ru-RU" sz="2000" dirty="0" smtClean="0">
                <a:solidFill>
                  <a:srgbClr val="FFC000"/>
                </a:solidFill>
              </a:rPr>
            </a:b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929066"/>
            <a:ext cx="7772400" cy="278610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b="1" dirty="0" smtClean="0">
                <a:solidFill>
                  <a:srgbClr val="FFC000"/>
                </a:solidFill>
              </a:rPr>
              <a:t>Стимулирующие средства:</a:t>
            </a:r>
            <a:r>
              <a:rPr lang="ru-RU" sz="1400" dirty="0" smtClean="0">
                <a:solidFill>
                  <a:srgbClr val="FFC000"/>
                </a:solidFill>
              </a:rPr>
              <a:t>  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отработка умений доставки, обработки и использования информации из  Интернет – ресурсов (особенно из телефонов во время занятий) ;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организация дистанционного управления самостоятельным поиском информации студентами и поддержка их поисков;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поддержка корпоративных связей по методической работе с другими вузами;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организация индивидуальной работы со студентами с ограниченными возможностями;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использование учебно-материальной базы головного вуза и потенциала профессорского корпуса в филиалах университета;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организация самостоятельной учебной и научной работы магистрантов и аспирантов.</a:t>
            </a:r>
          </a:p>
        </p:txBody>
      </p:sp>
      <p:pic>
        <p:nvPicPr>
          <p:cNvPr id="4" name="Рисунок 3" descr="C:\Users\User\Desktop\11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571480"/>
            <a:ext cx="564360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5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4071966" cy="64291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Виды технологий: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142984"/>
            <a:ext cx="7772400" cy="128825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электронное учебное пособие, </a:t>
            </a:r>
            <a:r>
              <a:rPr lang="ru-RU" sz="28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он-лайн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– конференции,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we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</a:t>
            </a:r>
            <a:r>
              <a:rPr lang="ru-RU" sz="28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бинары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web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kvest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-технологии, презентации в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You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Tube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7572396" y="1643050"/>
          <a:ext cx="1373961" cy="797783"/>
        </p:xfrm>
        <a:graphic>
          <a:graphicData uri="http://schemas.openxmlformats.org/presentationml/2006/ole">
            <p:oleObj spid="_x0000_s28673" name="Объект упаковщика для оболочки" showAsIcon="1" r:id="rId3" imgW="1180440" imgH="685800" progId="Package">
              <p:embed/>
            </p:oleObj>
          </a:graphicData>
        </a:graphic>
      </p:graphicFrame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C:\Users\05\Desktop\image-09-12-14-08-23.jpe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0" y="2500306"/>
            <a:ext cx="6643734" cy="4357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5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142852"/>
            <a:ext cx="7772400" cy="914400"/>
          </a:xfrm>
        </p:spPr>
        <p:txBody>
          <a:bodyPr/>
          <a:lstStyle/>
          <a:p>
            <a:r>
              <a:rPr lang="ru-RU" sz="2800" dirty="0" smtClean="0">
                <a:solidFill>
                  <a:srgbClr val="FFC000"/>
                </a:solidFill>
              </a:rPr>
              <a:t>Видеосъемка технологии </a:t>
            </a:r>
            <a:r>
              <a:rPr lang="ru-RU" sz="2800" dirty="0" err="1" smtClean="0">
                <a:solidFill>
                  <a:srgbClr val="FFC000"/>
                </a:solidFill>
              </a:rPr>
              <a:t>Темирбековой</a:t>
            </a:r>
            <a:r>
              <a:rPr lang="ru-RU" sz="2800" dirty="0" smtClean="0">
                <a:solidFill>
                  <a:srgbClr val="FFC000"/>
                </a:solidFill>
              </a:rPr>
              <a:t> З.М.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7643834" y="785794"/>
          <a:ext cx="1285884" cy="832043"/>
        </p:xfrm>
        <a:graphic>
          <a:graphicData uri="http://schemas.openxmlformats.org/presentationml/2006/ole">
            <p:oleObj spid="_x0000_s56325" name="Объект упаковщика для оболочки" showAsIcon="1" r:id="rId3" imgW="971938" imgH="628560" progId="Package">
              <p:embed/>
            </p:oleObj>
          </a:graphicData>
        </a:graphic>
      </p:graphicFrame>
      <p:graphicFrame>
        <p:nvGraphicFramePr>
          <p:cNvPr id="10" name="Объект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284288" y="1579563"/>
          <a:ext cx="6604000" cy="4949825"/>
        </p:xfrm>
        <a:graphic>
          <a:graphicData uri="http://schemas.openxmlformats.org/presentationml/2006/ole">
            <p:oleObj spid="_x0000_s56328" name="Презентация" r:id="rId4" imgW="4258061" imgH="3192623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356"/>
            <a:ext cx="7772400" cy="914400"/>
          </a:xfrm>
        </p:spPr>
        <p:txBody>
          <a:bodyPr/>
          <a:lstStyle/>
          <a:p>
            <a:pPr algn="ctr"/>
            <a:r>
              <a:rPr lang="ru-RU" sz="45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Интерактивность – обеспечение взаимодействия стимулирующих усилий преподавателя и активных познавательных или практических действий студентов</a:t>
            </a:r>
            <a:br>
              <a:rPr lang="ru-RU" sz="45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sz="45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38" y="71414"/>
            <a:ext cx="7772400" cy="1214446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C000"/>
                </a:solidFill>
              </a:rPr>
              <a:t>Статистические данные об интерактивной базе ЦСОТ им. </a:t>
            </a:r>
            <a:r>
              <a:rPr lang="ru-RU" sz="3000" b="1" dirty="0" err="1" smtClean="0">
                <a:solidFill>
                  <a:srgbClr val="FFC000"/>
                </a:solidFill>
              </a:rPr>
              <a:t>С.М.Омарова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428736"/>
            <a:ext cx="7772400" cy="500066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Проведено мастер классов - 86</a:t>
            </a:r>
          </a:p>
          <a:p>
            <a:pPr algn="just">
              <a:buNone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Разработано новых интерактивных технологий - 23</a:t>
            </a:r>
          </a:p>
          <a:p>
            <a:pPr algn="just">
              <a:buNone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Оформлено презентаций - 19</a:t>
            </a:r>
          </a:p>
          <a:p>
            <a:pPr algn="just">
              <a:buNone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Произведено видеосъемок - 80</a:t>
            </a:r>
          </a:p>
          <a:p>
            <a:pPr algn="just">
              <a:buNone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Выставлено на сайте ДГУ - 40</a:t>
            </a:r>
          </a:p>
          <a:p>
            <a:pPr algn="just">
              <a:buNone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Опубликовано технологий -30</a:t>
            </a:r>
          </a:p>
          <a:p>
            <a:pPr algn="just">
              <a:buNone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Выпущено методических пособий -2</a:t>
            </a:r>
          </a:p>
          <a:p>
            <a:pPr algn="just">
              <a:buNone/>
            </a:pPr>
            <a:r>
              <a:rPr lang="ru-RU" sz="33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Имеются видеозаписи школьных уроков -20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772400" cy="642942"/>
          </a:xfrm>
        </p:spPr>
        <p:txBody>
          <a:bodyPr/>
          <a:lstStyle/>
          <a:p>
            <a:pPr algn="ctr"/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Условия создания в университете интерактивной образовательной среды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928670"/>
            <a:ext cx="7772400" cy="4998262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1. Поддержка работы  Центра современных образовательных технологий, где </a:t>
            </a:r>
            <a:r>
              <a:rPr lang="ru-RU" sz="6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инноваторы</a:t>
            </a: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и преподаватели получают необходимую научно-методическую и практическую помощь в выборе и организации интерактивных педагогических технологий.</a:t>
            </a:r>
          </a:p>
          <a:p>
            <a:pPr algn="just">
              <a:buNone/>
            </a:pP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2. Ежегодная публикация в периодическом методическом пособии интерактивных технологий </a:t>
            </a:r>
            <a:r>
              <a:rPr lang="ru-RU" sz="6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инноваторов</a:t>
            </a: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вуза с рекомендациями к их использованию.</a:t>
            </a:r>
          </a:p>
          <a:p>
            <a:pPr algn="just">
              <a:buNone/>
            </a:pP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3. Использование видеосъемок мастер-классов </a:t>
            </a:r>
            <a:r>
              <a:rPr lang="ru-RU" sz="6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инноваторов</a:t>
            </a: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и их размещение на сайте ДГУ через сеть </a:t>
            </a:r>
            <a:r>
              <a:rPr lang="en-US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You Tube</a:t>
            </a: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just">
              <a:buNone/>
            </a:pP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4. Использование разработанных технологий  на семинарах для молодых преподавателей и на повышении квалификации преподавателей вузов. </a:t>
            </a:r>
          </a:p>
          <a:p>
            <a:pPr algn="just">
              <a:buNone/>
            </a:pP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5. Использование  интерактивных технологий  на занятиях с аспирантами и магистрами по курсам «Педагогика и психология высшей школы», «Методика и структура курсов вуза», «Интерактивные образовательные технологии» в ДГУ, ДГПУ.</a:t>
            </a:r>
          </a:p>
          <a:p>
            <a:pPr algn="just">
              <a:buNone/>
            </a:pP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6.  Организация  научно-методических  конференции.</a:t>
            </a:r>
          </a:p>
          <a:p>
            <a:pPr algn="just">
              <a:buNone/>
            </a:pP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7. Организация пропаганды интерактивных технологий и мастер-классов преподавателей через методические советы, методические комиссии  факультетов и  информационный центр университета. </a:t>
            </a:r>
          </a:p>
          <a:p>
            <a:pPr algn="just">
              <a:buNone/>
            </a:pP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8. Выход на обмен инновациями с другими вузами Дагестана и России</a:t>
            </a:r>
          </a:p>
          <a:p>
            <a:pPr algn="just">
              <a:buNone/>
            </a:pPr>
            <a:r>
              <a:rPr lang="ru-RU" sz="6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9. </a:t>
            </a: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Организовать ежегодный конкурс «Лучший преподаватель университета » в номинации «</a:t>
            </a:r>
            <a:r>
              <a:rPr lang="ru-RU" sz="6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инноватор</a:t>
            </a: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» с выходом на межвузовский формат.</a:t>
            </a:r>
          </a:p>
          <a:p>
            <a:pPr algn="just">
              <a:buNone/>
            </a:pP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10. Материально поддерживать  инициативу </a:t>
            </a:r>
            <a:r>
              <a:rPr lang="ru-RU" sz="6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инноваторов</a:t>
            </a: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и мастеров  </a:t>
            </a:r>
            <a:r>
              <a:rPr lang="ru-RU" sz="6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интертактивных</a:t>
            </a: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образовательных технологий.</a:t>
            </a:r>
          </a:p>
          <a:p>
            <a:pPr algn="just">
              <a:buNone/>
            </a:pPr>
            <a:r>
              <a:rPr lang="ru-RU" sz="6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11. Пропагандировать интерактивные технологии через сайт университета.</a:t>
            </a:r>
            <a:endParaRPr lang="ru-RU" sz="6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Идеология современных образовательных стандартов – формирование у студентов  способности к выполнению социальных и профессиональных функций в знакомых и неопределенных условиях.</a:t>
            </a:r>
            <a:br>
              <a:rPr lang="ru-RU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772400" cy="914400"/>
          </a:xfrm>
        </p:spPr>
        <p:txBody>
          <a:bodyPr/>
          <a:lstStyle/>
          <a:p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Требования к учебному процессу: </a:t>
            </a:r>
            <a:b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214422"/>
            <a:ext cx="7772400" cy="4572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 </a:t>
            </a:r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обеспечить взаимодействие педагога и обучающихся в организационно-стимулирующей работе преподавателя, </a:t>
            </a:r>
          </a:p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сопровождение студентов в студентов самостоятельной работе  с информацией,  </a:t>
            </a:r>
          </a:p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взаимодействие студентов между собой,  </a:t>
            </a:r>
          </a:p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настрой студентов на  свои проекты  будущего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643438" y="3857628"/>
            <a:ext cx="2000264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71934" y="1857364"/>
            <a:ext cx="342902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690" y="2500306"/>
            <a:ext cx="7772400" cy="914400"/>
          </a:xfrm>
        </p:spPr>
        <p:txBody>
          <a:bodyPr/>
          <a:lstStyle/>
          <a:p>
            <a:r>
              <a:rPr lang="ru-RU" sz="6000" dirty="0" smtClean="0">
                <a:solidFill>
                  <a:srgbClr val="FFC000"/>
                </a:solidFill>
              </a:rPr>
              <a:t>Цель</a:t>
            </a:r>
            <a:endParaRPr lang="ru-RU" sz="6000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29044" y="1714488"/>
            <a:ext cx="5943616" cy="2857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</a:t>
            </a:r>
            <a:r>
              <a:rPr lang="ru-RU" sz="4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преподавание</a:t>
            </a:r>
            <a:endParaRPr lang="ru-RU" sz="4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r>
              <a:rPr lang="ru-RU" sz="4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содержание    образования</a:t>
            </a:r>
          </a:p>
          <a:p>
            <a:pPr>
              <a:buNone/>
            </a:pPr>
            <a:r>
              <a:rPr lang="ru-RU" sz="4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  учение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2857488" y="2928934"/>
            <a:ext cx="785818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 flipH="1" flipV="1">
            <a:off x="6430182" y="3785396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 flipH="1" flipV="1">
            <a:off x="4571206" y="3785396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 flipH="1" flipV="1">
            <a:off x="5499900" y="3785396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5142710" y="2571744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>
            <a:off x="6178561" y="2535231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9144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Парадигмы образования, адекватные развитию науки:</a:t>
            </a:r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785926"/>
            <a:ext cx="7772400" cy="4572000"/>
          </a:xfrm>
        </p:spPr>
        <p:txBody>
          <a:bodyPr>
            <a:normAutofit fontScale="47500" lnSpcReduction="20000"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4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Образование на основе классической науки направлено на усвоение и применение знаний и способов деятельности студентами по использованию ресурсов мира</a:t>
            </a:r>
          </a:p>
          <a:p>
            <a:pPr algn="just">
              <a:buNone/>
            </a:pPr>
            <a:endParaRPr lang="ru-RU" sz="4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4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Образование на основе неклассической науки признает изменчивость знаний и наличие разных способов объяснения и понимания мира и выводит студентов на учебные и исследовательские проекты</a:t>
            </a:r>
          </a:p>
          <a:p>
            <a:pPr algn="just">
              <a:buNone/>
            </a:pPr>
            <a:endParaRPr lang="ru-RU" sz="4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4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Образование на основе </a:t>
            </a:r>
            <a:r>
              <a:rPr lang="ru-RU" sz="4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постнеклассической</a:t>
            </a:r>
            <a:r>
              <a:rPr lang="ru-RU" sz="4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науки и культуры ориентирует педагогическое сообщество на использование образования  как условия открытости, диалога и реализации интеллектуального, духовно-нравственного и эмоционального потенциала  самого студента.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7772400" cy="1202424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Интерактивные технологии направлены на раскрытие  и реализацию такого потенциала образования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488" y="1785942"/>
            <a:ext cx="3357586" cy="1571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15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Times New Roman"/>
                <a:cs typeface="Symbol"/>
              </a:rPr>
              <a:t>		Интерактивные</a:t>
            </a:r>
          </a:p>
          <a:p>
            <a:pPr marL="800100" lvl="1" indent="-342900">
              <a:lnSpc>
                <a:spcPct val="115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Times New Roman"/>
                <a:cs typeface="Symbol"/>
              </a:rPr>
              <a:t>структурно-организационные</a:t>
            </a:r>
          </a:p>
          <a:p>
            <a:pPr marL="342900" lvl="0" indent="-342900"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Symbol"/>
              </a:rPr>
              <a:t>Технология блочно-модульного обучения </a:t>
            </a:r>
            <a:endParaRPr lang="ru-RU" sz="1100" dirty="0" smtClean="0">
              <a:latin typeface="Arial Narrow" pitchFamily="34" charset="0"/>
              <a:ea typeface="Times New Roman"/>
              <a:cs typeface="Symbol"/>
            </a:endParaRPr>
          </a:p>
          <a:p>
            <a:pPr marL="342900" lvl="0" indent="-342900">
              <a:lnSpc>
                <a:spcPct val="115000"/>
              </a:lnSpc>
            </a:pPr>
            <a:r>
              <a:rPr lang="ru-RU" sz="1100" b="1" dirty="0" err="1" smtClean="0">
                <a:latin typeface="Arial Narrow" pitchFamily="34" charset="0"/>
                <a:ea typeface="Times New Roman"/>
                <a:cs typeface="Symbol"/>
              </a:rPr>
              <a:t>Лекционно-семинарско-зачетная</a:t>
            </a:r>
            <a:r>
              <a:rPr lang="ru-RU" sz="1100" b="1" dirty="0" smtClean="0">
                <a:latin typeface="Arial Narrow" pitchFamily="34" charset="0"/>
                <a:ea typeface="Times New Roman"/>
                <a:cs typeface="Symbol"/>
              </a:rPr>
              <a:t> система</a:t>
            </a:r>
            <a:endParaRPr lang="ru-RU" sz="1100" dirty="0" smtClean="0">
              <a:latin typeface="Arial Narrow" pitchFamily="34" charset="0"/>
              <a:ea typeface="Times New Roman"/>
              <a:cs typeface="Symbol"/>
            </a:endParaRPr>
          </a:p>
          <a:p>
            <a:pPr marL="342900" lvl="0" indent="-342900"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Symbol"/>
              </a:rPr>
              <a:t>Система инновационной оценки "</a:t>
            </a:r>
            <a:r>
              <a:rPr lang="ru-RU" sz="1100" b="1" dirty="0" err="1" smtClean="0">
                <a:latin typeface="Arial Narrow" pitchFamily="34" charset="0"/>
                <a:ea typeface="Times New Roman"/>
                <a:cs typeface="Symbol"/>
              </a:rPr>
              <a:t>портфолио</a:t>
            </a:r>
            <a:r>
              <a:rPr lang="ru-RU" sz="1100" b="1" dirty="0" smtClean="0">
                <a:latin typeface="Arial Narrow" pitchFamily="34" charset="0"/>
                <a:ea typeface="Times New Roman"/>
                <a:cs typeface="Symbol"/>
              </a:rPr>
              <a:t>"</a:t>
            </a:r>
            <a:endParaRPr lang="ru-RU" sz="1100" dirty="0" smtClean="0">
              <a:latin typeface="Arial Narrow" pitchFamily="34" charset="0"/>
              <a:ea typeface="Times New Roman"/>
              <a:cs typeface="Symbol"/>
            </a:endParaRPr>
          </a:p>
          <a:p>
            <a:pPr marL="342900" lvl="0" indent="-342900">
              <a:lnSpc>
                <a:spcPct val="115000"/>
              </a:lnSpc>
            </a:pPr>
            <a:r>
              <a:rPr lang="ru-RU" sz="1100" b="1" dirty="0" err="1" smtClean="0">
                <a:latin typeface="Arial Narrow" pitchFamily="34" charset="0"/>
                <a:ea typeface="Times New Roman"/>
                <a:cs typeface="Symbol"/>
              </a:rPr>
              <a:t>Информционно-коммуникативные</a:t>
            </a:r>
            <a:endParaRPr lang="ru-RU" sz="1100" dirty="0" smtClean="0">
              <a:latin typeface="Arial Narrow" pitchFamily="34" charset="0"/>
              <a:ea typeface="Times New Roman"/>
              <a:cs typeface="Symbol"/>
            </a:endParaRPr>
          </a:p>
          <a:p>
            <a:pPr marL="342900" lvl="0" indent="-342900"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Symbol"/>
              </a:rPr>
              <a:t>Динамической наглядности</a:t>
            </a:r>
            <a:endParaRPr lang="ru-RU" sz="1100" b="1" dirty="0">
              <a:latin typeface="Arial Narrow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72264" y="3429000"/>
            <a:ext cx="2428892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ru-RU" sz="1100" b="1" smtClean="0">
                <a:solidFill>
                  <a:schemeClr val="bg1"/>
                </a:solidFill>
                <a:latin typeface="Arial Narrow" pitchFamily="34" charset="0"/>
                <a:ea typeface="Times New Roman"/>
                <a:cs typeface="Calibri"/>
              </a:rPr>
              <a:t>                    интерактивные </a:t>
            </a:r>
            <a:endParaRPr lang="ru-RU" sz="1100" b="1" dirty="0" smtClean="0">
              <a:solidFill>
                <a:schemeClr val="bg1"/>
              </a:solidFill>
              <a:latin typeface="Arial Narrow" pitchFamily="34" charset="0"/>
              <a:ea typeface="Times New Roman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  <a:ea typeface="Times New Roman"/>
                <a:cs typeface="Calibri"/>
              </a:rPr>
              <a:t>открытого взаимодействия в группе</a:t>
            </a:r>
          </a:p>
          <a:p>
            <a:pPr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Calibri"/>
              </a:rPr>
              <a:t>Игровые технологии </a:t>
            </a:r>
            <a:endParaRPr lang="ru-RU" sz="1100" dirty="0" smtClean="0">
              <a:latin typeface="Arial Narrow" pitchFamily="34" charset="0"/>
              <a:ea typeface="Times New Roman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Calibri"/>
              </a:rPr>
              <a:t>Технологии «дебаты», круглые столы</a:t>
            </a:r>
          </a:p>
          <a:p>
            <a:pPr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Calibri"/>
              </a:rPr>
              <a:t>Обучение в сотрудничестве </a:t>
            </a:r>
            <a:endParaRPr lang="ru-RU" sz="1100" dirty="0" smtClean="0">
              <a:latin typeface="Arial Narrow" pitchFamily="34" charset="0"/>
              <a:ea typeface="Times New Roman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ru-RU" sz="1100" b="1" dirty="0" err="1" smtClean="0">
                <a:latin typeface="Arial Narrow" pitchFamily="34" charset="0"/>
                <a:ea typeface="Times New Roman"/>
                <a:cs typeface="Calibri"/>
              </a:rPr>
              <a:t>Здоровьесберегающие</a:t>
            </a:r>
            <a:r>
              <a:rPr lang="ru-RU" sz="1100" b="1" dirty="0" smtClean="0">
                <a:latin typeface="Arial Narrow" pitchFamily="34" charset="0"/>
                <a:ea typeface="Times New Roman"/>
                <a:cs typeface="Calibri"/>
              </a:rPr>
              <a:t> технологии</a:t>
            </a:r>
            <a:endParaRPr lang="ru-RU" sz="1100" dirty="0" smtClean="0">
              <a:latin typeface="Arial Narrow" pitchFamily="34" charset="0"/>
              <a:ea typeface="Times New Roman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Calibri"/>
              </a:rPr>
              <a:t>Коллективная система обучения (КСО)</a:t>
            </a:r>
            <a:endParaRPr lang="ru-RU" sz="1100" dirty="0" smtClean="0">
              <a:latin typeface="Arial Narrow" pitchFamily="34" charset="0"/>
              <a:ea typeface="Times New Roman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cs typeface="Calibri"/>
              </a:rPr>
              <a:t>Диалогового равенства</a:t>
            </a:r>
          </a:p>
          <a:p>
            <a:pPr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cs typeface="Calibri"/>
              </a:rPr>
              <a:t>Проектная технология</a:t>
            </a:r>
            <a:endParaRPr lang="ru-RU" sz="1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3286124"/>
            <a:ext cx="2428892" cy="2071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  <a:ea typeface="Times New Roman"/>
                <a:cs typeface="Calibri"/>
              </a:rPr>
              <a:t>Индивидуального взаимодействия</a:t>
            </a:r>
          </a:p>
          <a:p>
            <a:pPr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Calibri"/>
              </a:rPr>
              <a:t>Решение изобретательских задач (ТРИЗ)</a:t>
            </a:r>
            <a:endParaRPr lang="ru-RU" sz="1100" dirty="0" smtClean="0">
              <a:latin typeface="Arial Narrow" pitchFamily="34" charset="0"/>
              <a:ea typeface="Times New Roman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Calibri"/>
              </a:rPr>
              <a:t>Технология развития "критического мышления"</a:t>
            </a:r>
            <a:endParaRPr lang="ru-RU" sz="1100" dirty="0" smtClean="0">
              <a:latin typeface="Arial Narrow" pitchFamily="34" charset="0"/>
              <a:ea typeface="Times New Roman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Calibri"/>
              </a:rPr>
              <a:t>Исследовательские методы обучения</a:t>
            </a:r>
            <a:endParaRPr lang="ru-RU" sz="1100" dirty="0" smtClean="0">
              <a:latin typeface="Arial Narrow" pitchFamily="34" charset="0"/>
              <a:ea typeface="Times New Roman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Calibri"/>
              </a:rPr>
              <a:t>Развивающее обучение</a:t>
            </a:r>
            <a:endParaRPr lang="ru-RU" sz="1100" dirty="0" smtClean="0">
              <a:latin typeface="Arial Narrow" pitchFamily="34" charset="0"/>
              <a:ea typeface="Times New Roman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Calibri"/>
              </a:rPr>
              <a:t>Проблемное и ситуативное обучение</a:t>
            </a:r>
            <a:endParaRPr lang="ru-RU" sz="1100" dirty="0" smtClean="0">
              <a:latin typeface="Arial Narrow" pitchFamily="34" charset="0"/>
              <a:ea typeface="Times New Roman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Calibri"/>
              </a:rPr>
              <a:t>Личностно-ориентированные</a:t>
            </a:r>
            <a:endParaRPr lang="ru-RU" sz="1100" dirty="0" smtClean="0">
              <a:latin typeface="Arial Narrow" pitchFamily="34" charset="0"/>
              <a:ea typeface="Times New Roman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ru-RU" sz="1100" b="1" dirty="0" smtClean="0">
                <a:latin typeface="Arial Narrow" pitchFamily="34" charset="0"/>
                <a:ea typeface="Times New Roman"/>
                <a:cs typeface="Calibri"/>
              </a:rPr>
              <a:t>Гуманно-личностные</a:t>
            </a:r>
            <a:endParaRPr lang="ru-RU" sz="1100" dirty="0" smtClean="0">
              <a:latin typeface="Arial Narrow" pitchFamily="34" charset="0"/>
              <a:ea typeface="Times New Roman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ru-RU" sz="1100" b="1" dirty="0" err="1" smtClean="0">
                <a:latin typeface="Arial Narrow" pitchFamily="34" charset="0"/>
                <a:ea typeface="Times New Roman"/>
                <a:cs typeface="Calibri"/>
              </a:rPr>
              <a:t>Смыслосозидающие</a:t>
            </a:r>
            <a:endParaRPr lang="ru-RU" sz="1100" dirty="0">
              <a:latin typeface="Arial Narrow" pitchFamily="34" charset="0"/>
              <a:ea typeface="Times New Roman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57554" y="5143512"/>
            <a:ext cx="2428892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 Narrow" pitchFamily="34" charset="0"/>
                <a:ea typeface="Times New Roman"/>
                <a:cs typeface="Calibri"/>
              </a:rPr>
              <a:t> ИННОВАЦИОННЫЕ</a:t>
            </a:r>
          </a:p>
          <a:p>
            <a:pPr algn="ctr"/>
            <a:endParaRPr lang="ru-RU" sz="1100" b="1" dirty="0" smtClean="0">
              <a:solidFill>
                <a:schemeClr val="bg1"/>
              </a:solidFill>
              <a:latin typeface="Arial Narrow" pitchFamily="34" charset="0"/>
              <a:ea typeface="Times New Roman"/>
              <a:cs typeface="Calibri"/>
            </a:endParaRPr>
          </a:p>
          <a:p>
            <a:pPr algn="ctr"/>
            <a:endParaRPr lang="ru-RU" sz="1100" b="1" dirty="0" smtClean="0">
              <a:solidFill>
                <a:schemeClr val="bg1"/>
              </a:solidFill>
              <a:latin typeface="Arial Narrow" pitchFamily="34" charset="0"/>
              <a:ea typeface="Times New Roman"/>
              <a:cs typeface="Calibri"/>
            </a:endParaRPr>
          </a:p>
          <a:p>
            <a:pPr algn="ctr"/>
            <a:r>
              <a:rPr lang="ru-RU" sz="1100" b="1" dirty="0" smtClean="0">
                <a:latin typeface="Arial Narrow" pitchFamily="34" charset="0"/>
                <a:ea typeface="Times New Roman"/>
                <a:cs typeface="Calibri"/>
              </a:rPr>
              <a:t> с оригинальными элементами, новыми функциями, методами и средствами, с качественным  результатом</a:t>
            </a:r>
            <a:endParaRPr lang="ru-RU" sz="1100" dirty="0"/>
          </a:p>
        </p:txBody>
      </p:sp>
      <p:sp>
        <p:nvSpPr>
          <p:cNvPr id="19" name="Овал 18"/>
          <p:cNvSpPr/>
          <p:nvPr/>
        </p:nvSpPr>
        <p:spPr>
          <a:xfrm>
            <a:off x="3000364" y="3830839"/>
            <a:ext cx="3214710" cy="8840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Современные образовательные технологии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215074" y="4284668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4357686" y="4929196"/>
            <a:ext cx="428626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 flipH="1" flipV="1">
            <a:off x="4335361" y="3593407"/>
            <a:ext cx="47327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0800000">
            <a:off x="2571736" y="4271962"/>
            <a:ext cx="442922" cy="142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772400" cy="9144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Организационно-стимулирующие технологии</a:t>
            </a:r>
            <a:r>
              <a:rPr lang="ru-RU" sz="3200" dirty="0" smtClean="0">
                <a:solidFill>
                  <a:srgbClr val="FFC000"/>
                </a:solidFill>
              </a:rPr>
              <a:t/>
            </a:r>
            <a:br>
              <a:rPr lang="ru-RU" sz="3200" dirty="0" smtClean="0">
                <a:solidFill>
                  <a:srgbClr val="FFC000"/>
                </a:solidFill>
              </a:rPr>
            </a:br>
            <a:r>
              <a:rPr lang="ru-RU" sz="3200" b="1" dirty="0" smtClean="0">
                <a:solidFill>
                  <a:srgbClr val="FFC000"/>
                </a:solidFill>
              </a:rPr>
              <a:t>Стимулирующие средства:</a:t>
            </a:r>
            <a:r>
              <a:rPr lang="ru-RU" sz="3200" dirty="0" smtClean="0">
                <a:solidFill>
                  <a:srgbClr val="FFC000"/>
                </a:solidFill>
              </a:rPr>
              <a:t>  </a:t>
            </a:r>
            <a:br>
              <a:rPr lang="ru-RU" sz="3200" dirty="0" smtClean="0">
                <a:solidFill>
                  <a:srgbClr val="FFC000"/>
                </a:solidFill>
              </a:rPr>
            </a:b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2000240"/>
            <a:ext cx="7772400" cy="4572000"/>
          </a:xfrm>
        </p:spPr>
        <p:txBody>
          <a:bodyPr>
            <a:normAutofit fontScale="92500"/>
          </a:bodyPr>
          <a:lstStyle/>
          <a:p>
            <a:pPr>
              <a:buFont typeface="Times New Roman" pitchFamily="18" charset="0"/>
              <a:buChar char="─"/>
            </a:pPr>
            <a:r>
              <a:rPr lang="ru-RU" dirty="0" smtClean="0"/>
              <a:t> 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разные способы представления информации;</a:t>
            </a:r>
          </a:p>
          <a:p>
            <a:pPr>
              <a:buFont typeface="Times New Roman" pitchFamily="18" charset="0"/>
              <a:buChar char="─"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динамическая или статическая наглядность;</a:t>
            </a:r>
          </a:p>
          <a:p>
            <a:pPr>
              <a:buFont typeface="Times New Roman" pitchFamily="18" charset="0"/>
              <a:buChar char="─"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интернет ресурсы;</a:t>
            </a:r>
          </a:p>
          <a:p>
            <a:pPr>
              <a:buFont typeface="Times New Roman" pitchFamily="18" charset="0"/>
              <a:buChar char="─"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структурное представление знаний;</a:t>
            </a:r>
          </a:p>
          <a:p>
            <a:pPr>
              <a:buFont typeface="Times New Roman" pitchFamily="18" charset="0"/>
              <a:buChar char="─"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эмоциональность речи преподавателя;</a:t>
            </a:r>
          </a:p>
          <a:p>
            <a:pPr>
              <a:buFont typeface="Times New Roman" pitchFamily="18" charset="0"/>
              <a:buChar char="─"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проблемное изложение учебного материала;</a:t>
            </a:r>
          </a:p>
          <a:p>
            <a:pPr>
              <a:buFont typeface="Times New Roman" pitchFamily="18" charset="0"/>
              <a:buChar char="─"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презентации методик преподавателя;</a:t>
            </a:r>
          </a:p>
          <a:p>
            <a:pPr>
              <a:buFont typeface="Times New Roman" pitchFamily="18" charset="0"/>
              <a:buChar char="─"/>
            </a:pP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вовлечение студентов в исследовательские методики.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772400" cy="9144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Виды </a:t>
            </a:r>
            <a:r>
              <a:rPr lang="ru-RU" sz="2400" b="1" dirty="0" smtClean="0">
                <a:solidFill>
                  <a:srgbClr val="FFC000"/>
                </a:solidFill>
              </a:rPr>
              <a:t>технологий</a:t>
            </a:r>
            <a:r>
              <a:rPr lang="ru-RU" sz="2800" b="1" dirty="0" smtClean="0">
                <a:solidFill>
                  <a:srgbClr val="FFC000"/>
                </a:solidFill>
              </a:rPr>
              <a:t>:</a:t>
            </a:r>
            <a:r>
              <a:rPr lang="ru-RU" sz="2800" dirty="0" smtClean="0">
                <a:solidFill>
                  <a:srgbClr val="FFC000"/>
                </a:solidFill>
              </a:rPr>
              <a:t/>
            </a:r>
            <a:br>
              <a:rPr lang="ru-RU" sz="2800" dirty="0" smtClean="0">
                <a:solidFill>
                  <a:srgbClr val="FFC000"/>
                </a:solidFill>
              </a:rPr>
            </a:b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500042"/>
            <a:ext cx="7772400" cy="128588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лекции с разными способами представления знаний, занятия с исследовательскими тренингами, проблемную лекцию, лекции-визуализации, «лекцию - говорящее размышление», «эмоционально-смысловое погружение», технологии структурирования знаний, проектную технологию, моделирование деловых ситуаций.  </a:t>
            </a:r>
            <a:r>
              <a:rPr lang="ru-RU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endParaRPr lang="ru-RU" sz="16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86116" y="1785926"/>
            <a:ext cx="2827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Содержание образования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000497" y="2285992"/>
            <a:ext cx="1428760" cy="30924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СО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7500958" y="2428868"/>
            <a:ext cx="1500166" cy="28575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F80819"/>
                </a:solidFill>
                <a:effectLst/>
                <a:latin typeface="Times New Roman"/>
                <a:ea typeface="Times New Roman"/>
              </a:rPr>
              <a:t>Основания</a:t>
            </a:r>
            <a:r>
              <a:rPr lang="ru-RU" sz="1200" b="1" dirty="0">
                <a:effectLst/>
                <a:latin typeface="Times New Roman"/>
                <a:ea typeface="Times New Roman"/>
              </a:rPr>
              <a:t> 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000496" y="3143248"/>
            <a:ext cx="1448435" cy="3092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F80819"/>
                </a:solidFill>
                <a:effectLst/>
                <a:latin typeface="Times New Roman"/>
                <a:ea typeface="Times New Roman"/>
              </a:rPr>
              <a:t>КОМПОНЕНТЫ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2844" y="4071942"/>
            <a:ext cx="1524000" cy="28575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F80819"/>
                </a:solidFill>
                <a:effectLst/>
                <a:latin typeface="Times New Roman"/>
                <a:ea typeface="Times New Roman"/>
              </a:rPr>
              <a:t>Знания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94607" y="2428868"/>
            <a:ext cx="1591311" cy="2857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F80819"/>
                </a:solidFill>
                <a:effectLst/>
                <a:latin typeface="Times New Roman"/>
                <a:ea typeface="Times New Roman"/>
              </a:rPr>
              <a:t>Основные понятия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071934" y="4071942"/>
            <a:ext cx="2357454" cy="28575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F80819"/>
                </a:solidFill>
                <a:effectLst/>
                <a:latin typeface="Times New Roman"/>
                <a:ea typeface="Times New Roman"/>
              </a:rPr>
              <a:t>Опыт творчества, поиска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928794" y="4071942"/>
            <a:ext cx="1785950" cy="28575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F80819"/>
                </a:solidFill>
                <a:effectLst/>
                <a:latin typeface="Times New Roman"/>
                <a:ea typeface="Times New Roman"/>
              </a:rPr>
              <a:t>Умения, навыки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285720" y="5572140"/>
            <a:ext cx="1524000" cy="309245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F80819"/>
                </a:solidFill>
                <a:effectLst/>
                <a:latin typeface="Times New Roman"/>
                <a:ea typeface="Times New Roman"/>
              </a:rPr>
              <a:t>Критерии отбора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6715140" y="4000504"/>
            <a:ext cx="2243134" cy="428628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F80819"/>
                </a:solidFill>
                <a:effectLst/>
                <a:latin typeface="Times New Roman"/>
                <a:ea typeface="Times New Roman"/>
              </a:rPr>
              <a:t>Эмоционально-оценочное </a:t>
            </a:r>
            <a:r>
              <a:rPr lang="ru-RU" sz="1200" b="1" dirty="0" smtClean="0">
                <a:solidFill>
                  <a:srgbClr val="F80819"/>
                </a:solidFill>
                <a:effectLst/>
                <a:latin typeface="Times New Roman"/>
                <a:ea typeface="Times New Roman"/>
              </a:rPr>
              <a:t>отношение </a:t>
            </a:r>
            <a:r>
              <a:rPr lang="ru-RU" sz="1200" b="1" dirty="0">
                <a:solidFill>
                  <a:srgbClr val="F80819"/>
                </a:solidFill>
                <a:effectLst/>
                <a:latin typeface="Times New Roman"/>
                <a:ea typeface="Times New Roman"/>
              </a:rPr>
              <a:t>к знаниям, опыту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5643570" y="5572140"/>
            <a:ext cx="2743200" cy="309245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F80819"/>
                </a:solidFill>
                <a:effectLst/>
                <a:latin typeface="Times New Roman"/>
                <a:ea typeface="Times New Roman"/>
              </a:rPr>
              <a:t>Нормативные документы и средства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3252790" y="5572140"/>
            <a:ext cx="1676400" cy="309245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F80819"/>
                </a:solidFill>
                <a:effectLst/>
                <a:latin typeface="Times New Roman"/>
                <a:ea typeface="Times New Roman"/>
              </a:rPr>
              <a:t>Виды</a:t>
            </a:r>
            <a:r>
              <a:rPr lang="ru-RU" sz="1200" b="1" dirty="0">
                <a:effectLst/>
                <a:latin typeface="Times New Roman"/>
                <a:ea typeface="Times New Roman"/>
              </a:rPr>
              <a:t> </a:t>
            </a:r>
            <a:r>
              <a:rPr lang="ru-RU" sz="1200" b="1" dirty="0">
                <a:solidFill>
                  <a:srgbClr val="F80819"/>
                </a:solidFill>
                <a:effectLst/>
                <a:latin typeface="Times New Roman"/>
                <a:ea typeface="Times New Roman"/>
              </a:rPr>
              <a:t>образования</a:t>
            </a:r>
          </a:p>
        </p:txBody>
      </p:sp>
      <p:cxnSp>
        <p:nvCxnSpPr>
          <p:cNvPr id="18" name="Прямая соединительная линия 17"/>
          <p:cNvCxnSpPr>
            <a:cxnSpLocks noChangeShapeType="1"/>
            <a:stCxn id="7" idx="1"/>
            <a:endCxn id="11" idx="3"/>
          </p:cNvCxnSpPr>
          <p:nvPr/>
        </p:nvCxnSpPr>
        <p:spPr bwMode="auto">
          <a:xfrm rot="10800000" flipV="1">
            <a:off x="1785919" y="2440614"/>
            <a:ext cx="2214579" cy="13112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noFill/>
              </a14:hiddenFill>
            </a:ext>
          </a:extLst>
        </p:spPr>
      </p:cxnSp>
      <p:cxnSp>
        <p:nvCxnSpPr>
          <p:cNvPr id="19" name="Прямая соединительная линия 18"/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5429257" y="2440615"/>
            <a:ext cx="2071701" cy="13112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noFill/>
              </a14:hiddenFill>
            </a:ext>
          </a:extLst>
        </p:spPr>
      </p:cxnSp>
      <p:cxnSp>
        <p:nvCxnSpPr>
          <p:cNvPr id="20" name="Прямая соединительная линия 19"/>
          <p:cNvCxnSpPr>
            <a:cxnSpLocks noChangeShapeType="1"/>
          </p:cNvCxnSpPr>
          <p:nvPr/>
        </p:nvCxnSpPr>
        <p:spPr bwMode="auto">
          <a:xfrm rot="10800000" flipV="1">
            <a:off x="1571605" y="3297870"/>
            <a:ext cx="2357455" cy="77407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noFill/>
              </a14:hiddenFill>
            </a:ext>
          </a:extLst>
        </p:spPr>
      </p:cxnSp>
      <p:cxnSp>
        <p:nvCxnSpPr>
          <p:cNvPr id="21" name="Прямая соединительная линия 20"/>
          <p:cNvCxnSpPr>
            <a:cxnSpLocks noChangeShapeType="1"/>
          </p:cNvCxnSpPr>
          <p:nvPr/>
        </p:nvCxnSpPr>
        <p:spPr bwMode="auto">
          <a:xfrm rot="10800000" flipV="1">
            <a:off x="3000364" y="3500438"/>
            <a:ext cx="1357322" cy="57150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noFill/>
              </a14:hiddenFill>
            </a:ext>
          </a:extLst>
        </p:spPr>
      </p:cxnSp>
      <p:cxnSp>
        <p:nvCxnSpPr>
          <p:cNvPr id="22" name="Прямая соединительная линия 21"/>
          <p:cNvCxnSpPr>
            <a:cxnSpLocks noChangeShapeType="1"/>
          </p:cNvCxnSpPr>
          <p:nvPr/>
        </p:nvCxnSpPr>
        <p:spPr bwMode="auto">
          <a:xfrm>
            <a:off x="4857752" y="3500438"/>
            <a:ext cx="785818" cy="57150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noFill/>
              </a14:hiddenFill>
            </a:ext>
          </a:extLst>
        </p:spPr>
      </p:cxnSp>
      <p:cxnSp>
        <p:nvCxnSpPr>
          <p:cNvPr id="23" name="Прямая соединительная линия 22"/>
          <p:cNvCxnSpPr>
            <a:cxnSpLocks noChangeShapeType="1"/>
          </p:cNvCxnSpPr>
          <p:nvPr/>
        </p:nvCxnSpPr>
        <p:spPr bwMode="auto">
          <a:xfrm>
            <a:off x="5429256" y="3286124"/>
            <a:ext cx="1857388" cy="7143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noFill/>
              </a14:hiddenFill>
            </a:ext>
          </a:extLst>
        </p:spPr>
      </p:cxnSp>
      <p:sp>
        <p:nvSpPr>
          <p:cNvPr id="24" name="Прямоугольник 23"/>
          <p:cNvSpPr/>
          <p:nvPr/>
        </p:nvSpPr>
        <p:spPr>
          <a:xfrm>
            <a:off x="142844" y="2928934"/>
            <a:ext cx="2214578" cy="928694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ru-RU" sz="1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Образование</a:t>
            </a:r>
          </a:p>
          <a:p>
            <a:pPr marL="342900" indent="-342900"/>
            <a:r>
              <a:rPr lang="ru-RU" sz="1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Образованный человек</a:t>
            </a:r>
          </a:p>
          <a:p>
            <a:pPr marL="342900" indent="-342900"/>
            <a:r>
              <a:rPr lang="ru-RU" sz="1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Знания</a:t>
            </a:r>
          </a:p>
          <a:p>
            <a:pPr marL="342900" indent="-342900"/>
            <a:r>
              <a:rPr lang="ru-RU" sz="1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Умения и навыки</a:t>
            </a:r>
          </a:p>
          <a:p>
            <a:pPr marL="342900" indent="-342900"/>
            <a:r>
              <a:rPr lang="ru-RU" sz="1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Творчество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286644" y="2857496"/>
            <a:ext cx="1785950" cy="1071570"/>
          </a:xfrm>
          <a:prstGeom prst="rect">
            <a:avLst/>
          </a:prstGeom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 Социальный заказ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2. Статус человека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 Творческий характер человеческой натуры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2844" y="4500570"/>
            <a:ext cx="1571636" cy="785818"/>
          </a:xfrm>
          <a:prstGeom prst="rect">
            <a:avLst/>
          </a:prstGeom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1. Факты, явления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2. Понятия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3. Определения, правила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4. Законы, теории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5. Наука, искусство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071670" y="4500570"/>
            <a:ext cx="1428760" cy="785818"/>
          </a:xfrm>
          <a:prstGeom prst="rect">
            <a:avLst/>
          </a:prstGeom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1. Обобщенные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2. Специальные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Общеучебные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4. Поисковые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000496" y="4572008"/>
            <a:ext cx="2428892" cy="928694"/>
          </a:xfrm>
          <a:prstGeom prst="rect">
            <a:avLst/>
          </a:prstGeom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1. Искусство сомнения, вопросов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2. Альтернативность, вариативность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3. Доказательность, логичность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4. Догадка, смекалка, сообразительность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5. Сравнение, сопоставление, поиск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6. Установление аналогий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715108" y="4572008"/>
            <a:ext cx="2571768" cy="928694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Чувственный отклик</a:t>
            </a:r>
          </a:p>
          <a:p>
            <a:r>
              <a:rPr lang="ru-RU" sz="1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Настойчивость, </a:t>
            </a:r>
          </a:p>
          <a:p>
            <a:r>
              <a:rPr lang="ru-RU" sz="1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целеустремленность</a:t>
            </a:r>
          </a:p>
          <a:p>
            <a:r>
              <a:rPr lang="ru-RU" sz="1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Преодоление трудностей, риск</a:t>
            </a:r>
          </a:p>
          <a:p>
            <a:r>
              <a:rPr lang="ru-RU" sz="1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Понимание значимости, необходимости</a:t>
            </a:r>
          </a:p>
          <a:p>
            <a:r>
              <a:rPr lang="ru-RU" sz="1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Умения самооценки</a:t>
            </a:r>
            <a:endParaRPr lang="ru-RU" sz="1000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5720" y="6072206"/>
            <a:ext cx="2714644" cy="642942"/>
          </a:xfrm>
          <a:prstGeom prst="rect">
            <a:avLst/>
          </a:prstGeom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1. Цель и научный прогноз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2. Потребности, призвание, уровень культуры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3. Специфика науки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4. Реальные возможности учащихся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86116" y="6072206"/>
            <a:ext cx="1500198" cy="642942"/>
          </a:xfrm>
          <a:prstGeom prst="rect">
            <a:avLst/>
          </a:prstGeom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1. Общее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000" smtClean="0">
                <a:latin typeface="Times New Roman" pitchFamily="18" charset="0"/>
                <a:cs typeface="Times New Roman" pitchFamily="18" charset="0"/>
              </a:rPr>
              <a:t>Непрерывное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3. Профессиональное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643570" y="6000768"/>
            <a:ext cx="3429024" cy="71438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1. Закон об образовании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2. Федеральный и региональный стандарт, учебный план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3. Учебные программы, учебники, пособия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4. Методические средства.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5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9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0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9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 animBg="1"/>
      <p:bldP spid="8" grpId="0" build="p" animBg="1"/>
      <p:bldP spid="9" grpId="0" build="p" animBg="1"/>
      <p:bldP spid="10" grpId="0" build="p" animBg="1"/>
      <p:bldP spid="11" grpId="0" build="p" animBg="1"/>
      <p:bldP spid="12" grpId="0" build="p" animBg="1"/>
      <p:bldP spid="13" grpId="0" build="p" animBg="1"/>
      <p:bldP spid="14" grpId="0" build="p" animBg="1"/>
      <p:bldP spid="15" grpId="0" build="p" animBg="1"/>
      <p:bldP spid="16" grpId="0" build="p" animBg="1"/>
      <p:bldP spid="17" grpId="0" build="p" animBg="1"/>
      <p:bldP spid="24" grpId="0" build="p" animBg="1"/>
      <p:bldP spid="25" grpId="0" build="p" animBg="1"/>
      <p:bldP spid="26" grpId="0" build="p" animBg="1"/>
      <p:bldP spid="27" grpId="0" build="p" animBg="1"/>
      <p:bldP spid="28" grpId="0" build="p" animBg="1"/>
      <p:bldP spid="29" grpId="0" build="p" animBg="1"/>
      <p:bldP spid="30" grpId="0" build="p" animBg="1"/>
      <p:bldP spid="31" grpId="0" build="p" animBg="1"/>
      <p:bldP spid="32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388</TotalTime>
  <Words>1232</Words>
  <Application>Microsoft Office PowerPoint</Application>
  <PresentationFormat>Экран (4:3)</PresentationFormat>
  <Paragraphs>190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Метро</vt:lpstr>
      <vt:lpstr>Презентация</vt:lpstr>
      <vt:lpstr>Объект упаковщика для оболочки</vt:lpstr>
      <vt:lpstr>Нюдюрмагомедов А.Н., директор ЦСОТ им. С.М.Омарова, профессор </vt:lpstr>
      <vt:lpstr>Интерактивность – обеспечение взаимодействия стимулирующих усилий преподавателя и активных познавательных или практических действий студентов </vt:lpstr>
      <vt:lpstr>Идеология современных образовательных стандартов – формирование у студентов  способности к выполнению социальных и профессиональных функций в знакомых и неопределенных условиях. </vt:lpstr>
      <vt:lpstr>Требования к учебному процессу:  </vt:lpstr>
      <vt:lpstr>Цель</vt:lpstr>
      <vt:lpstr>Парадигмы образования, адекватные развитию науки: </vt:lpstr>
      <vt:lpstr>Интерактивные технологии направлены на раскрытие  и реализацию такого потенциала образования</vt:lpstr>
      <vt:lpstr>Организационно-стимулирующие технологии Стимулирующие средства:   </vt:lpstr>
      <vt:lpstr>Виды технологий: </vt:lpstr>
      <vt:lpstr>Сопровождение студентов в самостоятельной работе с информацией Стимулирующие средства:   </vt:lpstr>
      <vt:lpstr> Виды технологий:</vt:lpstr>
      <vt:lpstr>Групповое взаимодействие студентов между собой Стимулирующие средства:   </vt:lpstr>
      <vt:lpstr>Виды технологий: </vt:lpstr>
      <vt:lpstr> Проективные образовательные технологии </vt:lpstr>
      <vt:lpstr>Стимулирующие средства:   </vt:lpstr>
      <vt:lpstr>Продукты проектов </vt:lpstr>
      <vt:lpstr>Интерактивные технологии дистанционного образования </vt:lpstr>
      <vt:lpstr>Виды технологий: </vt:lpstr>
      <vt:lpstr>Видеосъемка технологии Темирбековой З.М.</vt:lpstr>
      <vt:lpstr>Статистические данные об интерактивной базе ЦСОТ им. С.М.Омарова </vt:lpstr>
      <vt:lpstr> Условия создания в университете интерактивной образовательной среды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Нюдюрмагомедов А.Н., директор ЦСОТ им. С.М.Омарова, профессор </dc:title>
  <dc:creator>admin</dc:creator>
  <cp:lastModifiedBy>admin</cp:lastModifiedBy>
  <cp:revision>45</cp:revision>
  <dcterms:created xsi:type="dcterms:W3CDTF">2015-04-07T07:18:23Z</dcterms:created>
  <dcterms:modified xsi:type="dcterms:W3CDTF">2015-10-16T06:56:31Z</dcterms:modified>
</cp:coreProperties>
</file>